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9245" y="1467802"/>
            <a:ext cx="3445509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975" y="1534477"/>
            <a:ext cx="7847330" cy="441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nucleus.html" TargetMode="External"/><Relationship Id="rId3" Type="http://schemas.openxmlformats.org/officeDocument/2006/relationships/hyperlink" Target="https://www.microscopemaster.com/dna-under-the-microscope.html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ribosomes.html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mitochondria.html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cytoskeleton.html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endoplasmic-reticulum.html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centriole.html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lysosomes.html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golgi-apparatus.html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croscopemaster.com/cytoplasm.html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microscopemaster.com/plasma-membrane.html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25"/>
              </a:spcBef>
            </a:pPr>
            <a:r>
              <a:rPr dirty="0" spc="80"/>
              <a:t>III-</a:t>
            </a:r>
            <a:r>
              <a:rPr dirty="0"/>
              <a:t>SEMESTER,</a:t>
            </a:r>
            <a:r>
              <a:rPr dirty="0" spc="45"/>
              <a:t> </a:t>
            </a:r>
            <a:r>
              <a:rPr dirty="0" spc="114"/>
              <a:t>II</a:t>
            </a:r>
            <a:r>
              <a:rPr dirty="0" spc="155"/>
              <a:t> </a:t>
            </a:r>
            <a:r>
              <a:rPr dirty="0" spc="-10"/>
              <a:t>B.Sc.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17850" y="2983864"/>
            <a:ext cx="2922905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2450" spc="-1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EUKARYOTI</a:t>
            </a:r>
            <a:r>
              <a:rPr dirty="0" u="sng" sz="2450" spc="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50" spc="-3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u="sng" sz="2450" spc="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50" spc="-1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CELL.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92170" y="4510087"/>
            <a:ext cx="2370455" cy="8826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>
              <a:lnSpc>
                <a:spcPct val="99900"/>
              </a:lnSpc>
              <a:spcBef>
                <a:spcPts val="130"/>
              </a:spcBef>
            </a:pPr>
            <a:r>
              <a:rPr dirty="0" sz="1400">
                <a:latin typeface="Arial MT"/>
                <a:cs typeface="Arial MT"/>
              </a:rPr>
              <a:t>DR.</a:t>
            </a:r>
            <a:r>
              <a:rPr dirty="0" sz="1400" spc="6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B.Diana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J.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Satya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50">
                <a:latin typeface="Arial MT"/>
                <a:cs typeface="Arial MT"/>
              </a:rPr>
              <a:t>Latha, </a:t>
            </a:r>
            <a:r>
              <a:rPr dirty="0" sz="1400" spc="90">
                <a:latin typeface="Arial MT"/>
                <a:cs typeface="Arial MT"/>
              </a:rPr>
              <a:t>lecturer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70">
                <a:latin typeface="Arial MT"/>
                <a:cs typeface="Arial MT"/>
              </a:rPr>
              <a:t>in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Zoology, </a:t>
            </a:r>
            <a:r>
              <a:rPr dirty="0" sz="1400">
                <a:latin typeface="Arial MT"/>
                <a:cs typeface="Arial MT"/>
              </a:rPr>
              <a:t>GCW(A),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On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90">
                <a:latin typeface="Arial MT"/>
                <a:cs typeface="Arial MT"/>
              </a:rPr>
              <a:t>duty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basis, </a:t>
            </a:r>
            <a:r>
              <a:rPr dirty="0" sz="1400" spc="35">
                <a:latin typeface="Arial MT"/>
                <a:cs typeface="Arial MT"/>
              </a:rPr>
              <a:t>Guntur.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975" y="1120139"/>
            <a:ext cx="8257540" cy="4055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4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Nucleus</a:t>
            </a:r>
            <a:r>
              <a:rPr dirty="0" sz="2400" spc="-10" b="1">
                <a:latin typeface="Calibri"/>
                <a:cs typeface="Calibri"/>
              </a:rPr>
              <a:t>/</a:t>
            </a:r>
            <a:r>
              <a:rPr dirty="0" u="sng" sz="24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DNA</a:t>
            </a:r>
            <a:endParaRPr sz="2400">
              <a:latin typeface="Calibri"/>
              <a:cs typeface="Calibri"/>
            </a:endParaRPr>
          </a:p>
          <a:p>
            <a:pPr marL="232410" indent="-219710">
              <a:lnSpc>
                <a:spcPts val="2865"/>
              </a:lnSpc>
              <a:spcBef>
                <a:spcPts val="2900"/>
              </a:spcBef>
              <a:buFont typeface="Calibri"/>
              <a:buChar char="*"/>
              <a:tabLst>
                <a:tab pos="232410" algn="l"/>
              </a:tabLst>
            </a:pP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components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nucleus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dirty="0" sz="2400">
                <a:latin typeface="Calibri"/>
                <a:cs typeface="Calibri"/>
              </a:rPr>
              <a:t>chromatic,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nucleoplasm/nuclear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sap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nucleolus.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</a:pPr>
            <a:endParaRPr sz="2400">
              <a:latin typeface="Calibri"/>
              <a:cs typeface="Calibri"/>
            </a:endParaRPr>
          </a:p>
          <a:p>
            <a:pPr marL="232410" indent="-219710">
              <a:lnSpc>
                <a:spcPct val="100000"/>
              </a:lnSpc>
              <a:buFont typeface="Calibri"/>
              <a:buChar char="*"/>
              <a:tabLst>
                <a:tab pos="23241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nucleus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houses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hereditary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material)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well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400">
                <a:latin typeface="Calibri"/>
                <a:cs typeface="Calibri"/>
              </a:rPr>
              <a:t>various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proteins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nucleolus.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eukaryotic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nucleus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enclosed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nuclear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1912302"/>
            <a:ext cx="8024495" cy="2957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95605">
              <a:lnSpc>
                <a:spcPct val="100400"/>
              </a:lnSpc>
              <a:spcBef>
                <a:spcPts val="90"/>
              </a:spcBef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organelle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controls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hereditary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traits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>
                <a:latin typeface="Calibri"/>
                <a:cs typeface="Calibri"/>
              </a:rPr>
              <a:t>organism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directing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such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processes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protein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division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among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others.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860"/>
              </a:lnSpc>
            </a:pP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prokaryotes,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lacks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nuclear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membrane.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genetic </a:t>
            </a:r>
            <a:r>
              <a:rPr dirty="0" sz="2400">
                <a:latin typeface="Calibri"/>
                <a:cs typeface="Calibri"/>
              </a:rPr>
              <a:t>material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therefore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bound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nucleotide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5"/>
              </a:spcBef>
            </a:pPr>
            <a:r>
              <a:rPr dirty="0" sz="2400" b="1">
                <a:latin typeface="Calibri"/>
                <a:cs typeface="Calibri"/>
              </a:rPr>
              <a:t>*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nucleolus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plays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important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ribosome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82942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975" y="633730"/>
            <a:ext cx="7896859" cy="5151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275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Ribosome</a:t>
            </a:r>
            <a:endParaRPr sz="2750">
              <a:latin typeface="Calibri"/>
              <a:cs typeface="Calibri"/>
            </a:endParaRPr>
          </a:p>
          <a:p>
            <a:pPr marL="12700" marR="414655">
              <a:lnSpc>
                <a:spcPct val="102400"/>
              </a:lnSpc>
              <a:spcBef>
                <a:spcPts val="3304"/>
              </a:spcBef>
            </a:pPr>
            <a:r>
              <a:rPr dirty="0" sz="2750">
                <a:latin typeface="Calibri"/>
                <a:cs typeface="Calibri"/>
              </a:rPr>
              <a:t>Ribosomes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tiny</a:t>
            </a:r>
            <a:r>
              <a:rPr dirty="0" sz="2750" spc="9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organelles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that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contain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RNA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and </a:t>
            </a:r>
            <a:r>
              <a:rPr dirty="0" sz="2750">
                <a:latin typeface="Calibri"/>
                <a:cs typeface="Calibri"/>
              </a:rPr>
              <a:t>specific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proteins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within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cytoplasm.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200"/>
              </a:lnSpc>
              <a:spcBef>
                <a:spcPts val="5"/>
              </a:spcBef>
            </a:pPr>
            <a:r>
              <a:rPr dirty="0" sz="2750">
                <a:latin typeface="Calibri"/>
                <a:cs typeface="Calibri"/>
              </a:rPr>
              <a:t>Within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cell,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ribosomes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directly</a:t>
            </a:r>
            <a:r>
              <a:rPr dirty="0" sz="2750" spc="10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involved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the </a:t>
            </a:r>
            <a:r>
              <a:rPr dirty="0" sz="2750">
                <a:latin typeface="Calibri"/>
                <a:cs typeface="Calibri"/>
              </a:rPr>
              <a:t>manufacture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proteins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by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using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their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RNA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amino acids.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libri"/>
              <a:cs typeface="Calibri"/>
            </a:endParaRPr>
          </a:p>
          <a:p>
            <a:pPr marL="12700" marR="873760">
              <a:lnSpc>
                <a:spcPct val="102400"/>
              </a:lnSpc>
            </a:pPr>
            <a:r>
              <a:rPr dirty="0" sz="2750">
                <a:latin typeface="Calibri"/>
                <a:cs typeface="Calibri"/>
              </a:rPr>
              <a:t>This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process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involves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decoding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information </a:t>
            </a:r>
            <a:r>
              <a:rPr dirty="0" sz="2750">
                <a:latin typeface="Calibri"/>
                <a:cs typeface="Calibri"/>
              </a:rPr>
              <a:t>contained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mRNA</a:t>
            </a:r>
            <a:r>
              <a:rPr dirty="0" sz="2750" spc="1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using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amino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acids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to </a:t>
            </a:r>
            <a:r>
              <a:rPr dirty="0" sz="2750">
                <a:latin typeface="Calibri"/>
                <a:cs typeface="Calibri"/>
              </a:rPr>
              <a:t>produce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required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proteins.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162800" cy="4511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975" y="395541"/>
            <a:ext cx="7682230" cy="588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Mitochondria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2400">
                <a:latin typeface="Calibri"/>
                <a:cs typeface="Calibri"/>
              </a:rPr>
              <a:t>Mitochondria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largest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Calibri"/>
              <a:cs typeface="Calibri"/>
            </a:endParaRPr>
          </a:p>
          <a:p>
            <a:pPr marL="12700" marR="590550">
              <a:lnSpc>
                <a:spcPts val="2850"/>
              </a:lnSpc>
            </a:pPr>
            <a:r>
              <a:rPr dirty="0" sz="2400">
                <a:latin typeface="Calibri"/>
                <a:cs typeface="Calibri"/>
              </a:rPr>
              <a:t>Compared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other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organelles,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mitochondria </a:t>
            </a:r>
            <a:r>
              <a:rPr dirty="0" sz="2400">
                <a:latin typeface="Calibri"/>
                <a:cs typeface="Calibri"/>
              </a:rPr>
              <a:t>contain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makes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them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semiautonomous.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2815"/>
              </a:spcBef>
            </a:pPr>
            <a:r>
              <a:rPr dirty="0" sz="2400">
                <a:latin typeface="Calibri"/>
                <a:cs typeface="Calibri"/>
              </a:rPr>
              <a:t>Mitochondria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double-</a:t>
            </a: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inner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dirty="0" sz="2400">
                <a:latin typeface="Calibri"/>
                <a:cs typeface="Calibri"/>
              </a:rPr>
              <a:t>membrane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folding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form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cristae.</a:t>
            </a:r>
            <a:endParaRPr sz="2400">
              <a:latin typeface="Calibri"/>
              <a:cs typeface="Calibri"/>
            </a:endParaRPr>
          </a:p>
          <a:p>
            <a:pPr marL="12700" marR="230504">
              <a:lnSpc>
                <a:spcPct val="100000"/>
              </a:lnSpc>
              <a:spcBef>
                <a:spcPts val="45"/>
              </a:spcBef>
            </a:pP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known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powerhouse,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mitochondria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play </a:t>
            </a:r>
            <a:r>
              <a:rPr dirty="0" sz="2400" spc="-35">
                <a:latin typeface="Calibri"/>
                <a:cs typeface="Calibri"/>
              </a:rPr>
              <a:t>an </a:t>
            </a:r>
            <a:r>
              <a:rPr dirty="0" sz="2400">
                <a:latin typeface="Calibri"/>
                <a:cs typeface="Calibri"/>
              </a:rPr>
              <a:t>important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respiration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where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they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generate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ATP </a:t>
            </a:r>
            <a:r>
              <a:rPr dirty="0" sz="2400">
                <a:latin typeface="Calibri"/>
                <a:cs typeface="Calibri"/>
              </a:rPr>
              <a:t>(adenosine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triphosphate)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substrates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presence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oxygen.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  <a:spcBef>
                <a:spcPts val="2905"/>
              </a:spcBef>
            </a:pPr>
            <a:r>
              <a:rPr dirty="0" sz="2400">
                <a:latin typeface="Calibri"/>
                <a:cs typeface="Calibri"/>
              </a:rPr>
              <a:t>Using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DNA,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mitochondria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encode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components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perform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their</a:t>
            </a:r>
            <a:r>
              <a:rPr dirty="0" sz="2400" spc="-10">
                <a:latin typeface="Calibri"/>
                <a:cs typeface="Calibri"/>
              </a:rPr>
              <a:t> functions.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034" y="395224"/>
            <a:ext cx="7903209" cy="130810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algn="ctr" marL="12065" marR="5080">
              <a:lnSpc>
                <a:spcPct val="102400"/>
              </a:lnSpc>
              <a:spcBef>
                <a:spcPts val="50"/>
              </a:spcBef>
            </a:pPr>
            <a:r>
              <a:rPr dirty="0" sz="2750" b="0">
                <a:latin typeface="Calibri"/>
                <a:cs typeface="Calibri"/>
              </a:rPr>
              <a:t>ATP</a:t>
            </a:r>
            <a:r>
              <a:rPr dirty="0" sz="2750" spc="40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stores</a:t>
            </a:r>
            <a:r>
              <a:rPr dirty="0" sz="2750" spc="1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energy</a:t>
            </a:r>
            <a:r>
              <a:rPr dirty="0" sz="2750" spc="-10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in</a:t>
            </a:r>
            <a:r>
              <a:rPr dirty="0" sz="2750" spc="9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the</a:t>
            </a:r>
            <a:r>
              <a:rPr dirty="0" sz="2750" spc="20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form</a:t>
            </a:r>
            <a:r>
              <a:rPr dirty="0" sz="2750" spc="1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of</a:t>
            </a:r>
            <a:r>
              <a:rPr dirty="0" sz="2750" spc="30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chemical</a:t>
            </a:r>
            <a:r>
              <a:rPr dirty="0" sz="2750" spc="10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bonds</a:t>
            </a:r>
            <a:r>
              <a:rPr dirty="0" sz="2750" spc="1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and</a:t>
            </a:r>
            <a:r>
              <a:rPr dirty="0" sz="2750" spc="20" b="0">
                <a:latin typeface="Calibri"/>
                <a:cs typeface="Calibri"/>
              </a:rPr>
              <a:t> </a:t>
            </a:r>
            <a:r>
              <a:rPr dirty="0" sz="2750" spc="-25" b="0">
                <a:latin typeface="Calibri"/>
                <a:cs typeface="Calibri"/>
              </a:rPr>
              <a:t>is </a:t>
            </a:r>
            <a:r>
              <a:rPr dirty="0" sz="2750" b="0">
                <a:latin typeface="Calibri"/>
                <a:cs typeface="Calibri"/>
              </a:rPr>
              <a:t>released</a:t>
            </a:r>
            <a:r>
              <a:rPr dirty="0" sz="2750" spc="50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whenever</a:t>
            </a:r>
            <a:r>
              <a:rPr dirty="0" sz="2750" spc="1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it</a:t>
            </a:r>
            <a:r>
              <a:rPr dirty="0" sz="2750" spc="5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is</a:t>
            </a:r>
            <a:r>
              <a:rPr dirty="0" sz="2750" spc="12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needed</a:t>
            </a:r>
            <a:r>
              <a:rPr dirty="0" sz="2750" spc="12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for</a:t>
            </a:r>
            <a:r>
              <a:rPr dirty="0" sz="2750" spc="15" b="0">
                <a:latin typeface="Calibri"/>
                <a:cs typeface="Calibri"/>
              </a:rPr>
              <a:t> </a:t>
            </a:r>
            <a:r>
              <a:rPr dirty="0" sz="2750" b="0">
                <a:latin typeface="Calibri"/>
                <a:cs typeface="Calibri"/>
              </a:rPr>
              <a:t>various</a:t>
            </a:r>
            <a:r>
              <a:rPr dirty="0" sz="2750" spc="45" b="0">
                <a:latin typeface="Calibri"/>
                <a:cs typeface="Calibri"/>
              </a:rPr>
              <a:t> </a:t>
            </a:r>
            <a:r>
              <a:rPr dirty="0" sz="2750" spc="-20" b="0">
                <a:latin typeface="Calibri"/>
                <a:cs typeface="Calibri"/>
              </a:rPr>
              <a:t>cell </a:t>
            </a:r>
            <a:r>
              <a:rPr dirty="0" sz="2750" spc="-10" b="0">
                <a:latin typeface="Calibri"/>
                <a:cs typeface="Calibri"/>
              </a:rPr>
              <a:t>functions.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641" y="2212091"/>
            <a:ext cx="6034332" cy="38157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945197"/>
            <a:ext cx="7521575" cy="3863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275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Cytoskeleton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</a:pP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cytoskeleton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made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up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microtubules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and </a:t>
            </a:r>
            <a:r>
              <a:rPr dirty="0" sz="2750">
                <a:latin typeface="Calibri"/>
                <a:cs typeface="Calibri"/>
              </a:rPr>
              <a:t>microfilaments.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By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spreading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throughout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(in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cytoplasm),</a:t>
            </a:r>
            <a:r>
              <a:rPr dirty="0" sz="2750" spc="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cytoskeleton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helps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maintain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the </a:t>
            </a:r>
            <a:r>
              <a:rPr dirty="0" sz="2750">
                <a:latin typeface="Calibri"/>
                <a:cs typeface="Calibri"/>
              </a:rPr>
              <a:t>shape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while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also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ensuring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its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elasticity.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750">
              <a:latin typeface="Calibri"/>
              <a:cs typeface="Calibri"/>
            </a:endParaRPr>
          </a:p>
          <a:p>
            <a:pPr marL="12700" marR="122555">
              <a:lnSpc>
                <a:spcPct val="100000"/>
              </a:lnSpc>
            </a:pPr>
            <a:r>
              <a:rPr dirty="0" sz="2750" b="1">
                <a:latin typeface="Calibri"/>
                <a:cs typeface="Calibri"/>
              </a:rPr>
              <a:t>*</a:t>
            </a:r>
            <a:r>
              <a:rPr dirty="0" sz="2750" spc="60" b="1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cytoskeleton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also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involved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anchoring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the </a:t>
            </a:r>
            <a:r>
              <a:rPr dirty="0" sz="2750">
                <a:latin typeface="Calibri"/>
                <a:cs typeface="Calibri"/>
              </a:rPr>
              <a:t>nucleus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supporting</a:t>
            </a:r>
            <a:r>
              <a:rPr dirty="0" sz="2750" spc="9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</a:t>
            </a:r>
            <a:r>
              <a:rPr dirty="0" sz="2750" spc="8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contents.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1692" y="837818"/>
            <a:ext cx="7700009" cy="51517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275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Endoplasmic</a:t>
            </a:r>
            <a:r>
              <a:rPr dirty="0" u="sng" sz="2750" spc="1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75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Reticulum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299"/>
              </a:lnSpc>
            </a:pPr>
            <a:r>
              <a:rPr dirty="0" sz="2750">
                <a:latin typeface="Calibri"/>
                <a:cs typeface="Calibri"/>
              </a:rPr>
              <a:t>Found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eukaryotic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cells,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Endoplasmic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reticulum</a:t>
            </a:r>
            <a:r>
              <a:rPr dirty="0" sz="2750" spc="130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(ER)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-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1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organelle</a:t>
            </a:r>
            <a:r>
              <a:rPr dirty="0" sz="2750" spc="1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that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forms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</a:t>
            </a:r>
            <a:r>
              <a:rPr dirty="0" sz="2750" spc="8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interconnected </a:t>
            </a:r>
            <a:r>
              <a:rPr dirty="0" sz="2750">
                <a:latin typeface="Calibri"/>
                <a:cs typeface="Calibri"/>
              </a:rPr>
              <a:t>network</a:t>
            </a:r>
            <a:r>
              <a:rPr dirty="0" sz="2750" spc="10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-1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flattened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sacs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(cisternae).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Calibri"/>
              <a:cs typeface="Calibri"/>
            </a:endParaRPr>
          </a:p>
          <a:p>
            <a:pPr marL="12700" marR="1535430">
              <a:lnSpc>
                <a:spcPct val="102400"/>
              </a:lnSpc>
            </a:pPr>
            <a:r>
              <a:rPr dirty="0" sz="2750">
                <a:latin typeface="Calibri"/>
                <a:cs typeface="Calibri"/>
              </a:rPr>
              <a:t>Like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some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of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other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organelles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found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in </a:t>
            </a:r>
            <a:r>
              <a:rPr dirty="0" sz="2750">
                <a:latin typeface="Calibri"/>
                <a:cs typeface="Calibri"/>
              </a:rPr>
              <a:t>eukaryotes,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ER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enclosed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12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membrane.</a:t>
            </a:r>
            <a:endParaRPr sz="2750">
              <a:latin typeface="Calibri"/>
              <a:cs typeface="Calibri"/>
            </a:endParaRPr>
          </a:p>
          <a:p>
            <a:pPr marL="12700" marR="1116330">
              <a:lnSpc>
                <a:spcPct val="102400"/>
              </a:lnSpc>
              <a:spcBef>
                <a:spcPts val="3304"/>
              </a:spcBef>
            </a:pPr>
            <a:r>
              <a:rPr dirty="0" sz="2750">
                <a:latin typeface="Calibri"/>
                <a:cs typeface="Calibri"/>
              </a:rPr>
              <a:t>The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ER</a:t>
            </a:r>
            <a:r>
              <a:rPr dirty="0" sz="2750" spc="5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is</a:t>
            </a:r>
            <a:r>
              <a:rPr dirty="0" sz="2750" spc="11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divided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into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two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regions</a:t>
            </a:r>
            <a:r>
              <a:rPr dirty="0" sz="2750" spc="3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that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vary</a:t>
            </a:r>
            <a:r>
              <a:rPr dirty="0" sz="2750" spc="1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in </a:t>
            </a:r>
            <a:r>
              <a:rPr dirty="0" sz="2750">
                <a:latin typeface="Calibri"/>
                <a:cs typeface="Calibri"/>
              </a:rPr>
              <a:t>structure</a:t>
            </a:r>
            <a:r>
              <a:rPr dirty="0" sz="2750" spc="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and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function.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750">
                <a:latin typeface="Calibri"/>
                <a:cs typeface="Calibri"/>
              </a:rPr>
              <a:t>These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include: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7892" y="761936"/>
            <a:ext cx="7690484" cy="515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Smooth</a:t>
            </a:r>
            <a:r>
              <a:rPr dirty="0" u="sng" sz="2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endoplasmic</a:t>
            </a:r>
            <a:r>
              <a:rPr dirty="0" u="sng" sz="24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reticulum</a:t>
            </a:r>
            <a:r>
              <a:rPr dirty="0" u="sng" sz="2400" spc="6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  <a:p>
            <a:pPr marL="12700" marR="5080" indent="67945">
              <a:lnSpc>
                <a:spcPct val="99700"/>
              </a:lnSpc>
              <a:spcBef>
                <a:spcPts val="2915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named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because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lacks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ribosome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its </a:t>
            </a:r>
            <a:r>
              <a:rPr dirty="0" sz="2400">
                <a:latin typeface="Calibri"/>
                <a:cs typeface="Calibri"/>
              </a:rPr>
              <a:t>surface.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result,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appearance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as </a:t>
            </a:r>
            <a:r>
              <a:rPr dirty="0" sz="2400" spc="-10">
                <a:latin typeface="Calibri"/>
                <a:cs typeface="Calibri"/>
              </a:rPr>
              <a:t>compared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rough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ER.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involved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lipids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(e.g.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phospholipids)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carbohydrates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used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build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other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functions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221615" indent="-219075">
              <a:lnSpc>
                <a:spcPts val="2865"/>
              </a:lnSpc>
              <a:spcBef>
                <a:spcPts val="2905"/>
              </a:spcBef>
              <a:buSzPct val="89583"/>
              <a:buAutoNum type="arabicPeriod"/>
              <a:tabLst>
                <a:tab pos="221615" algn="l"/>
              </a:tabLst>
            </a:pPr>
            <a:r>
              <a:rPr dirty="0" sz="2400" spc="-25">
                <a:latin typeface="Calibri"/>
                <a:cs typeface="Calibri"/>
              </a:rPr>
              <a:t>Transportation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vesicles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865"/>
              </a:lnSpc>
              <a:buSzPct val="89583"/>
              <a:buAutoNum type="arabicPeriod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Enzyme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production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liver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865"/>
              </a:lnSpc>
              <a:spcBef>
                <a:spcPts val="50"/>
              </a:spcBef>
              <a:buSzPct val="89583"/>
              <a:buAutoNum type="arabicPeriod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Contraction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muscles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865"/>
              </a:lnSpc>
              <a:buSzPct val="89583"/>
              <a:buAutoNum type="arabicPeriod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Synthesis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hormones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brain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5492" y="1150619"/>
            <a:ext cx="7722234" cy="3692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Rough</a:t>
            </a:r>
            <a:r>
              <a:rPr dirty="0" u="sng" sz="2400" spc="-114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endoplasmic</a:t>
            </a:r>
            <a:r>
              <a:rPr dirty="0" u="sng" sz="2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reticulum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Calibri"/>
              <a:cs typeface="Calibri"/>
            </a:endParaRPr>
          </a:p>
          <a:p>
            <a:pPr marL="12700" marR="227329">
              <a:lnSpc>
                <a:spcPts val="2850"/>
              </a:lnSpc>
            </a:pPr>
            <a:r>
              <a:rPr dirty="0" sz="2400">
                <a:latin typeface="Calibri"/>
                <a:cs typeface="Calibri"/>
              </a:rPr>
              <a:t>Unlike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rough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ribosome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attached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its </a:t>
            </a:r>
            <a:r>
              <a:rPr dirty="0" sz="2400" spc="-10">
                <a:latin typeface="Calibri"/>
                <a:cs typeface="Calibri"/>
              </a:rPr>
              <a:t>surface.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15"/>
              </a:spcBef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involved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manufacture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various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proteins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 algn="just" marL="12700" marR="70485">
              <a:lnSpc>
                <a:spcPct val="100400"/>
              </a:lnSpc>
              <a:spcBef>
                <a:spcPts val="2890"/>
              </a:spcBef>
            </a:pP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other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hand,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rough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involved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production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antibodies,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insulin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well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transportation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proteins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into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smooth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948" y="1240708"/>
            <a:ext cx="6923051" cy="47790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1692" y="868299"/>
            <a:ext cx="7379334" cy="38639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275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Centriole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25"/>
              </a:spcBef>
            </a:pPr>
            <a:endParaRPr sz="2750">
              <a:latin typeface="Calibri"/>
              <a:cs typeface="Calibri"/>
            </a:endParaRPr>
          </a:p>
          <a:p>
            <a:pPr marL="12700" marR="170180">
              <a:lnSpc>
                <a:spcPct val="102400"/>
              </a:lnSpc>
              <a:spcBef>
                <a:spcPts val="5"/>
              </a:spcBef>
            </a:pPr>
            <a:r>
              <a:rPr dirty="0" sz="2750">
                <a:latin typeface="Calibri"/>
                <a:cs typeface="Calibri"/>
              </a:rPr>
              <a:t>Centrioles</a:t>
            </a:r>
            <a:r>
              <a:rPr dirty="0" sz="2750" spc="9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are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cylindrical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organelles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found</a:t>
            </a:r>
            <a:r>
              <a:rPr dirty="0" sz="2750" spc="12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in</a:t>
            </a:r>
            <a:r>
              <a:rPr dirty="0" sz="2750" spc="50">
                <a:latin typeface="Calibri"/>
                <a:cs typeface="Calibri"/>
              </a:rPr>
              <a:t> </a:t>
            </a:r>
            <a:r>
              <a:rPr dirty="0" sz="2750" spc="-20">
                <a:latin typeface="Calibri"/>
                <a:cs typeface="Calibri"/>
              </a:rPr>
              <a:t>most </a:t>
            </a:r>
            <a:r>
              <a:rPr dirty="0" sz="2750">
                <a:latin typeface="Calibri"/>
                <a:cs typeface="Calibri"/>
              </a:rPr>
              <a:t>eukaryotic</a:t>
            </a:r>
            <a:r>
              <a:rPr dirty="0" sz="2750" spc="60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cells.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200"/>
              </a:lnSpc>
              <a:spcBef>
                <a:spcPts val="5"/>
              </a:spcBef>
            </a:pPr>
            <a:r>
              <a:rPr dirty="0" sz="2750">
                <a:latin typeface="Calibri"/>
                <a:cs typeface="Calibri"/>
              </a:rPr>
              <a:t>They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contain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tube-shaped</a:t>
            </a:r>
            <a:r>
              <a:rPr dirty="0" sz="2750" spc="18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molecules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known</a:t>
            </a:r>
            <a:r>
              <a:rPr dirty="0" sz="2750" spc="100">
                <a:latin typeface="Calibri"/>
                <a:cs typeface="Calibri"/>
              </a:rPr>
              <a:t> </a:t>
            </a:r>
            <a:r>
              <a:rPr dirty="0" sz="2750" spc="-35">
                <a:latin typeface="Calibri"/>
                <a:cs typeface="Calibri"/>
              </a:rPr>
              <a:t>as </a:t>
            </a:r>
            <a:r>
              <a:rPr dirty="0" sz="2750">
                <a:latin typeface="Calibri"/>
                <a:cs typeface="Calibri"/>
              </a:rPr>
              <a:t>microtubules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that</a:t>
            </a:r>
            <a:r>
              <a:rPr dirty="0" sz="2750" spc="7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help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separate</a:t>
            </a:r>
            <a:r>
              <a:rPr dirty="0" sz="2750" spc="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chromosomes</a:t>
            </a:r>
            <a:r>
              <a:rPr dirty="0" sz="2750" spc="65">
                <a:latin typeface="Calibri"/>
                <a:cs typeface="Calibri"/>
              </a:rPr>
              <a:t> </a:t>
            </a:r>
            <a:r>
              <a:rPr dirty="0" sz="2750" spc="-25">
                <a:latin typeface="Calibri"/>
                <a:cs typeface="Calibri"/>
              </a:rPr>
              <a:t>and </a:t>
            </a:r>
            <a:r>
              <a:rPr dirty="0" sz="2750">
                <a:latin typeface="Calibri"/>
                <a:cs typeface="Calibri"/>
              </a:rPr>
              <a:t>move</a:t>
            </a:r>
            <a:r>
              <a:rPr dirty="0" sz="2750" spc="4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them</a:t>
            </a:r>
            <a:r>
              <a:rPr dirty="0" sz="2750" spc="10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during</a:t>
            </a:r>
            <a:r>
              <a:rPr dirty="0" sz="2750" spc="45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cell</a:t>
            </a:r>
            <a:r>
              <a:rPr dirty="0" sz="2750" spc="35">
                <a:latin typeface="Calibri"/>
                <a:cs typeface="Calibri"/>
              </a:rPr>
              <a:t> </a:t>
            </a:r>
            <a:r>
              <a:rPr dirty="0" sz="2750" spc="-10">
                <a:latin typeface="Calibri"/>
                <a:cs typeface="Calibri"/>
              </a:rPr>
              <a:t>division.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1692" y="868616"/>
            <a:ext cx="7625080" cy="4789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Lysosome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lysosome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commonly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referred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sacs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enzymes.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9100"/>
              </a:lnSpc>
            </a:pPr>
            <a:r>
              <a:rPr dirty="0" sz="2400">
                <a:latin typeface="Calibri"/>
                <a:cs typeface="Calibri"/>
              </a:rPr>
              <a:t>They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membranous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acidic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enzymes (hydrolase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enzymes)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serve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digest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various macromolecules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(e.g.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lipids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nucleic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acids)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0"/>
              </a:spcBef>
            </a:pPr>
            <a:r>
              <a:rPr dirty="0" sz="2400">
                <a:latin typeface="Calibri"/>
                <a:cs typeface="Calibri"/>
              </a:rPr>
              <a:t>Conditions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inside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lysosomes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shown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acidic.</a:t>
            </a:r>
            <a:endParaRPr sz="2400">
              <a:latin typeface="Calibri"/>
              <a:cs typeface="Calibri"/>
            </a:endParaRPr>
          </a:p>
          <a:p>
            <a:pPr marL="12700" marR="62865">
              <a:lnSpc>
                <a:spcPct val="100400"/>
              </a:lnSpc>
              <a:spcBef>
                <a:spcPts val="2895"/>
              </a:spcBef>
            </a:pPr>
            <a:r>
              <a:rPr dirty="0" sz="2400">
                <a:latin typeface="Calibri"/>
                <a:cs typeface="Calibri"/>
              </a:rPr>
              <a:t>These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conditions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maintained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lysosome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 </a:t>
            </a:r>
            <a:r>
              <a:rPr dirty="0" sz="2400">
                <a:latin typeface="Calibri"/>
                <a:cs typeface="Calibri"/>
              </a:rPr>
              <a:t>thus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providing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favorable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conditions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enzymes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perform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their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functions.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975" y="845438"/>
            <a:ext cx="7545705" cy="4558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7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Golgi</a:t>
            </a:r>
            <a:r>
              <a:rPr dirty="0" u="sng" sz="2700" spc="-2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7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Apparatus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libri"/>
              <a:cs typeface="Calibri"/>
            </a:endParaRPr>
          </a:p>
          <a:p>
            <a:pPr marL="12700" marR="5080">
              <a:lnSpc>
                <a:spcPts val="3229"/>
              </a:lnSpc>
            </a:pPr>
            <a:r>
              <a:rPr dirty="0" sz="2700">
                <a:latin typeface="Calibri"/>
                <a:cs typeface="Calibri"/>
              </a:rPr>
              <a:t>Golgi</a:t>
            </a:r>
            <a:r>
              <a:rPr dirty="0" sz="2700" spc="1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apparatus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found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eukaryotic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and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highly </a:t>
            </a:r>
            <a:r>
              <a:rPr dirty="0" sz="2700">
                <a:latin typeface="Calibri"/>
                <a:cs typeface="Calibri"/>
              </a:rPr>
              <a:t>folded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into</a:t>
            </a:r>
            <a:r>
              <a:rPr dirty="0" sz="2700" spc="-114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cisternae</a:t>
            </a:r>
            <a:r>
              <a:rPr dirty="0" sz="2700" spc="-10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(flattened</a:t>
            </a:r>
            <a:r>
              <a:rPr dirty="0" sz="2700" spc="-10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sacs).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ibri"/>
              <a:cs typeface="Calibri"/>
            </a:endParaRPr>
          </a:p>
          <a:p>
            <a:pPr marL="12700" marR="951230">
              <a:lnSpc>
                <a:spcPts val="3229"/>
              </a:lnSpc>
            </a:pPr>
            <a:r>
              <a:rPr dirty="0" sz="2700">
                <a:latin typeface="Calibri"/>
                <a:cs typeface="Calibri"/>
              </a:rPr>
              <a:t>They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enclosed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</a:t>
            </a:r>
            <a:r>
              <a:rPr dirty="0" sz="2700" spc="-7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membrane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that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varies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in </a:t>
            </a:r>
            <a:r>
              <a:rPr dirty="0" sz="2700">
                <a:latin typeface="Calibri"/>
                <a:cs typeface="Calibri"/>
              </a:rPr>
              <a:t>thickness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from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different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regions.</a:t>
            </a:r>
            <a:endParaRPr sz="2700">
              <a:latin typeface="Calibri"/>
              <a:cs typeface="Calibri"/>
            </a:endParaRPr>
          </a:p>
          <a:p>
            <a:pPr marL="12700" marR="23495">
              <a:lnSpc>
                <a:spcPct val="100800"/>
              </a:lnSpc>
              <a:spcBef>
                <a:spcPts val="3090"/>
              </a:spcBef>
            </a:pPr>
            <a:r>
              <a:rPr dirty="0" sz="2700">
                <a:latin typeface="Calibri"/>
                <a:cs typeface="Calibri"/>
              </a:rPr>
              <a:t>In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cell,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Golgi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apparatus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actively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involved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in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the </a:t>
            </a:r>
            <a:r>
              <a:rPr dirty="0" sz="2700">
                <a:latin typeface="Calibri"/>
                <a:cs typeface="Calibri"/>
              </a:rPr>
              <a:t>manufacturing,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storage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as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well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as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transportation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of </a:t>
            </a:r>
            <a:r>
              <a:rPr dirty="0" sz="2700">
                <a:latin typeface="Calibri"/>
                <a:cs typeface="Calibri"/>
              </a:rPr>
              <a:t>products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from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ER.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415" y="936536"/>
            <a:ext cx="6726733" cy="47482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800036"/>
            <a:ext cx="14249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Cytoplasm</a:t>
            </a:r>
            <a:r>
              <a:rPr dirty="0" u="sng" sz="2400" spc="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dirty="0"/>
              <a:t>It</a:t>
            </a:r>
            <a:r>
              <a:rPr dirty="0" spc="-40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also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 spc="-10"/>
              <a:t>considered</a:t>
            </a:r>
            <a:r>
              <a:rPr dirty="0" spc="-35"/>
              <a:t> </a:t>
            </a:r>
            <a:r>
              <a:rPr dirty="0"/>
              <a:t>as</a:t>
            </a:r>
            <a:r>
              <a:rPr dirty="0" spc="-20"/>
              <a:t> </a:t>
            </a:r>
            <a:r>
              <a:rPr dirty="0"/>
              <a:t>an</a:t>
            </a:r>
            <a:r>
              <a:rPr dirty="0" spc="-45"/>
              <a:t> </a:t>
            </a:r>
            <a:r>
              <a:rPr dirty="0" spc="-10"/>
              <a:t>organelle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some</a:t>
            </a:r>
            <a:r>
              <a:rPr dirty="0" spc="-45"/>
              <a:t> </a:t>
            </a:r>
            <a:r>
              <a:rPr dirty="0" spc="-10"/>
              <a:t>books.</a:t>
            </a:r>
          </a:p>
          <a:p>
            <a:pPr marL="12700">
              <a:lnSpc>
                <a:spcPct val="100000"/>
              </a:lnSpc>
              <a:spcBef>
                <a:spcPts val="2905"/>
              </a:spcBef>
            </a:pPr>
            <a:r>
              <a:rPr dirty="0" spc="-30"/>
              <a:t>However,</a:t>
            </a:r>
            <a:r>
              <a:rPr dirty="0" spc="-40"/>
              <a:t> </a:t>
            </a:r>
            <a:r>
              <a:rPr dirty="0"/>
              <a:t>it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10"/>
              <a:t> </a:t>
            </a:r>
            <a:r>
              <a:rPr dirty="0"/>
              <a:t>an</a:t>
            </a:r>
            <a:r>
              <a:rPr dirty="0" spc="-30"/>
              <a:t> </a:t>
            </a:r>
            <a:r>
              <a:rPr dirty="0"/>
              <a:t>important</a:t>
            </a:r>
            <a:r>
              <a:rPr dirty="0" spc="-25"/>
              <a:t> </a:t>
            </a:r>
            <a:r>
              <a:rPr dirty="0" spc="-10"/>
              <a:t>component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cell.</a:t>
            </a:r>
          </a:p>
          <a:p>
            <a:pPr marL="80645">
              <a:lnSpc>
                <a:spcPct val="100000"/>
              </a:lnSpc>
              <a:spcBef>
                <a:spcPts val="2825"/>
              </a:spcBef>
            </a:pPr>
            <a:r>
              <a:rPr dirty="0"/>
              <a:t>Cell</a:t>
            </a:r>
            <a:r>
              <a:rPr dirty="0" spc="-35"/>
              <a:t> </a:t>
            </a:r>
            <a:r>
              <a:rPr dirty="0"/>
              <a:t>cytoplasm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composed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protoplasm</a:t>
            </a:r>
            <a:r>
              <a:rPr dirty="0" spc="-55"/>
              <a:t> </a:t>
            </a:r>
            <a:r>
              <a:rPr dirty="0"/>
              <a:t>in</a:t>
            </a:r>
            <a:r>
              <a:rPr dirty="0" spc="-65"/>
              <a:t> </a:t>
            </a:r>
            <a:r>
              <a:rPr dirty="0"/>
              <a:t>which</a:t>
            </a:r>
            <a:r>
              <a:rPr dirty="0" spc="-65"/>
              <a:t> </a:t>
            </a:r>
            <a:r>
              <a:rPr dirty="0"/>
              <a:t>all</a:t>
            </a:r>
            <a:r>
              <a:rPr dirty="0" spc="-35"/>
              <a:t> </a:t>
            </a:r>
            <a:r>
              <a:rPr dirty="0" spc="-25"/>
              <a:t>the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other</a:t>
            </a:r>
            <a:r>
              <a:rPr dirty="0" spc="20"/>
              <a:t> </a:t>
            </a:r>
            <a:r>
              <a:rPr dirty="0"/>
              <a:t>cell</a:t>
            </a:r>
            <a:r>
              <a:rPr dirty="0" spc="-60"/>
              <a:t> </a:t>
            </a:r>
            <a:r>
              <a:rPr dirty="0" spc="-10"/>
              <a:t>organelles</a:t>
            </a:r>
            <a:r>
              <a:rPr dirty="0" spc="-75"/>
              <a:t> </a:t>
            </a:r>
            <a:r>
              <a:rPr dirty="0"/>
              <a:t>are</a:t>
            </a:r>
            <a:r>
              <a:rPr dirty="0" spc="-30"/>
              <a:t> </a:t>
            </a:r>
            <a:r>
              <a:rPr dirty="0" spc="-10"/>
              <a:t>suspended.</a:t>
            </a:r>
          </a:p>
          <a:p>
            <a:pPr marL="12700">
              <a:lnSpc>
                <a:spcPts val="2870"/>
              </a:lnSpc>
              <a:spcBef>
                <a:spcPts val="2905"/>
              </a:spcBef>
            </a:pPr>
            <a:r>
              <a:rPr dirty="0"/>
              <a:t>Many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cell</a:t>
            </a:r>
            <a:r>
              <a:rPr dirty="0" spc="-95"/>
              <a:t> </a:t>
            </a:r>
            <a:r>
              <a:rPr dirty="0"/>
              <a:t>processes</a:t>
            </a:r>
            <a:r>
              <a:rPr dirty="0" spc="-35"/>
              <a:t> </a:t>
            </a:r>
            <a:r>
              <a:rPr dirty="0"/>
              <a:t>(protein</a:t>
            </a:r>
            <a:r>
              <a:rPr dirty="0" spc="-55"/>
              <a:t> </a:t>
            </a:r>
            <a:r>
              <a:rPr dirty="0" spc="-10"/>
              <a:t>synthesis,</a:t>
            </a:r>
            <a:r>
              <a:rPr dirty="0" spc="-70"/>
              <a:t> </a:t>
            </a:r>
            <a:r>
              <a:rPr dirty="0" spc="-10"/>
              <a:t>respiration</a:t>
            </a:r>
            <a:r>
              <a:rPr dirty="0" spc="-55"/>
              <a:t> </a:t>
            </a:r>
            <a:r>
              <a:rPr dirty="0" spc="-20"/>
              <a:t>etc)</a:t>
            </a:r>
          </a:p>
          <a:p>
            <a:pPr marL="12700">
              <a:lnSpc>
                <a:spcPts val="2870"/>
              </a:lnSpc>
            </a:pPr>
            <a:r>
              <a:rPr dirty="0" spc="-10"/>
              <a:t>take</a:t>
            </a:r>
            <a:r>
              <a:rPr dirty="0" spc="-50"/>
              <a:t> </a:t>
            </a:r>
            <a:r>
              <a:rPr dirty="0"/>
              <a:t>place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cytoplasm.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</a:p>
          <a:p>
            <a:pPr marL="12700" marR="5080">
              <a:lnSpc>
                <a:spcPts val="2860"/>
              </a:lnSpc>
            </a:pPr>
            <a:r>
              <a:rPr dirty="0"/>
              <a:t>The</a:t>
            </a:r>
            <a:r>
              <a:rPr dirty="0" spc="-70"/>
              <a:t> </a:t>
            </a:r>
            <a:r>
              <a:rPr dirty="0"/>
              <a:t>cytoplasm</a:t>
            </a:r>
            <a:r>
              <a:rPr dirty="0" spc="-45"/>
              <a:t> </a:t>
            </a:r>
            <a:r>
              <a:rPr dirty="0"/>
              <a:t>also</a:t>
            </a:r>
            <a:r>
              <a:rPr dirty="0" spc="-70"/>
              <a:t> </a:t>
            </a:r>
            <a:r>
              <a:rPr dirty="0"/>
              <a:t>plays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60"/>
              <a:t> </a:t>
            </a:r>
            <a:r>
              <a:rPr dirty="0"/>
              <a:t>important</a:t>
            </a:r>
            <a:r>
              <a:rPr dirty="0" spc="-55"/>
              <a:t> </a:t>
            </a:r>
            <a:r>
              <a:rPr dirty="0"/>
              <a:t>role</a:t>
            </a:r>
            <a:r>
              <a:rPr dirty="0" spc="-10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10"/>
              <a:t> movement</a:t>
            </a:r>
            <a:r>
              <a:rPr dirty="0" spc="-55"/>
              <a:t> </a:t>
            </a:r>
            <a:r>
              <a:rPr dirty="0" spc="-25"/>
              <a:t>of </a:t>
            </a:r>
            <a:r>
              <a:rPr dirty="0"/>
              <a:t>various</a:t>
            </a:r>
            <a:r>
              <a:rPr dirty="0" spc="-114"/>
              <a:t> </a:t>
            </a:r>
            <a:r>
              <a:rPr dirty="0"/>
              <a:t>materials</a:t>
            </a:r>
            <a:r>
              <a:rPr dirty="0" spc="-40"/>
              <a:t> </a:t>
            </a:r>
            <a:r>
              <a:rPr dirty="0"/>
              <a:t>around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10"/>
              <a:t>cell.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8947150" cy="664845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2209" y="358422"/>
            <a:ext cx="46482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120">
                <a:solidFill>
                  <a:srgbClr val="333333"/>
                </a:solidFill>
                <a:latin typeface="Calibri"/>
                <a:cs typeface="Calibri"/>
              </a:rPr>
              <a:t>Cilia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6285" y="1152877"/>
            <a:ext cx="896619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333333"/>
                </a:solidFill>
                <a:latin typeface="Calibri"/>
                <a:cs typeface="Calibri"/>
              </a:rPr>
              <a:t>Vacuoles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2739" y="2314927"/>
            <a:ext cx="1902460" cy="1151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90">
                <a:solidFill>
                  <a:srgbClr val="333333"/>
                </a:solidFill>
                <a:latin typeface="Calibri"/>
                <a:cs typeface="Calibri"/>
              </a:rPr>
              <a:t>Cell</a:t>
            </a:r>
            <a:r>
              <a:rPr dirty="0" sz="1850" spc="-7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333333"/>
                </a:solidFill>
                <a:latin typeface="Calibri"/>
                <a:cs typeface="Calibri"/>
              </a:rPr>
              <a:t>membrane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70"/>
              </a:spcBef>
            </a:pPr>
            <a:endParaRPr sz="1850">
              <a:latin typeface="Calibri"/>
              <a:cs typeface="Calibri"/>
            </a:endParaRPr>
          </a:p>
          <a:p>
            <a:pPr marL="895350">
              <a:lnSpc>
                <a:spcPct val="100000"/>
              </a:lnSpc>
            </a:pPr>
            <a:r>
              <a:rPr dirty="0" sz="1850" spc="-10">
                <a:solidFill>
                  <a:srgbClr val="333333"/>
                </a:solidFill>
                <a:latin typeface="Calibri"/>
                <a:cs typeface="Calibri"/>
              </a:rPr>
              <a:t>Centriolès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2188" y="3657247"/>
            <a:ext cx="3253740" cy="2258060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5350" spc="-100">
                <a:solidFill>
                  <a:srgbClr val="BF5D31"/>
                </a:solidFill>
                <a:latin typeface="Calibri"/>
                <a:cs typeface="Calibri"/>
              </a:rPr>
              <a:t>Animal</a:t>
            </a:r>
            <a:r>
              <a:rPr dirty="0" sz="5350" spc="-180">
                <a:solidFill>
                  <a:srgbClr val="BF5D31"/>
                </a:solidFill>
                <a:latin typeface="Calibri"/>
                <a:cs typeface="Calibri"/>
              </a:rPr>
              <a:t> </a:t>
            </a:r>
            <a:r>
              <a:rPr dirty="0" sz="5350" spc="110">
                <a:solidFill>
                  <a:srgbClr val="BF5D31"/>
                </a:solidFill>
                <a:latin typeface="Calibri"/>
                <a:cs typeface="Calibri"/>
              </a:rPr>
              <a:t>Cell</a:t>
            </a:r>
            <a:endParaRPr sz="5350">
              <a:latin typeface="Calibri"/>
              <a:cs typeface="Calibri"/>
            </a:endParaRPr>
          </a:p>
          <a:p>
            <a:pPr marL="224154" indent="-195580">
              <a:lnSpc>
                <a:spcPct val="100000"/>
              </a:lnSpc>
              <a:spcBef>
                <a:spcPts val="505"/>
              </a:spcBef>
              <a:buChar char="-"/>
              <a:tabLst>
                <a:tab pos="224154" algn="l"/>
              </a:tabLst>
            </a:pPr>
            <a:r>
              <a:rPr dirty="0" sz="1950" spc="-10">
                <a:solidFill>
                  <a:srgbClr val="333333"/>
                </a:solidFill>
                <a:latin typeface="Calibri"/>
                <a:cs typeface="Calibri"/>
              </a:rPr>
              <a:t>10-</a:t>
            </a:r>
            <a:r>
              <a:rPr dirty="0" sz="1950">
                <a:solidFill>
                  <a:srgbClr val="333333"/>
                </a:solidFill>
                <a:latin typeface="Calibri"/>
                <a:cs typeface="Calibri"/>
              </a:rPr>
              <a:t>30</a:t>
            </a:r>
            <a:r>
              <a:rPr dirty="0" sz="1950" spc="35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333333"/>
                </a:solidFill>
                <a:latin typeface="Calibri"/>
                <a:cs typeface="Calibri"/>
              </a:rPr>
              <a:t>mïcrometers</a:t>
            </a:r>
            <a:r>
              <a:rPr dirty="0" sz="1950" spc="3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1950" spc="24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333333"/>
                </a:solidFill>
                <a:latin typeface="Calibri"/>
                <a:cs typeface="Calibri"/>
              </a:rPr>
              <a:t>length</a:t>
            </a:r>
            <a:endParaRPr sz="1950">
              <a:latin typeface="Calibri"/>
              <a:cs typeface="Calibri"/>
            </a:endParaRPr>
          </a:p>
          <a:p>
            <a:pPr marL="236220" marR="182880" indent="-208279">
              <a:lnSpc>
                <a:spcPts val="2300"/>
              </a:lnSpc>
              <a:spcBef>
                <a:spcPts val="2370"/>
              </a:spcBef>
              <a:buChar char="-"/>
              <a:tabLst>
                <a:tab pos="236220" algn="l"/>
                <a:tab pos="244475" algn="l"/>
              </a:tabLst>
            </a:pPr>
            <a:r>
              <a:rPr dirty="0" sz="2000">
                <a:solidFill>
                  <a:srgbClr val="AF9A8C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Typically</a:t>
            </a:r>
            <a:r>
              <a:rPr dirty="0" sz="2000" spc="6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round</a:t>
            </a:r>
            <a:r>
              <a:rPr dirty="0" sz="2000" spc="9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irregular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2000" spc="6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shape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916779" y="479954"/>
            <a:ext cx="997585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30">
                <a:solidFill>
                  <a:srgbClr val="333333"/>
                </a:solidFill>
                <a:latin typeface="Calibri"/>
                <a:cs typeface="Calibri"/>
              </a:rPr>
              <a:t>Lysosomș: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93762" cy="58404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1975" y="3199447"/>
            <a:ext cx="294957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i="1">
                <a:latin typeface="Calibri"/>
                <a:cs typeface="Calibri"/>
              </a:rPr>
              <a:t>THANK</a:t>
            </a:r>
            <a:r>
              <a:rPr dirty="0" sz="4400" spc="-60" i="1">
                <a:latin typeface="Calibri"/>
                <a:cs typeface="Calibri"/>
              </a:rPr>
              <a:t> </a:t>
            </a:r>
            <a:r>
              <a:rPr dirty="0" sz="4400" spc="-20" i="1">
                <a:latin typeface="Calibri"/>
                <a:cs typeface="Calibri"/>
              </a:rPr>
              <a:t>YOU.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021397"/>
            <a:ext cx="321627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Eukaryotic</a:t>
            </a:r>
            <a:r>
              <a:rPr dirty="0" u="sng" sz="24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</a:t>
            </a:r>
            <a:r>
              <a:rPr dirty="0" u="sng" sz="2400" spc="-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575" y="1755711"/>
            <a:ext cx="8474075" cy="40544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204470">
              <a:lnSpc>
                <a:spcPts val="2860"/>
              </a:lnSpc>
              <a:spcBef>
                <a:spcPts val="215"/>
              </a:spcBef>
            </a:pPr>
            <a:r>
              <a:rPr dirty="0" sz="2400">
                <a:latin typeface="Calibri"/>
                <a:cs typeface="Calibri"/>
              </a:rPr>
              <a:t>Eukaryotic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contain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nucleus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organelles,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enclosed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2805"/>
              </a:spcBef>
            </a:pPr>
            <a:r>
              <a:rPr dirty="0" sz="2400" spc="-10">
                <a:latin typeface="Calibri"/>
                <a:cs typeface="Calibri"/>
              </a:rPr>
              <a:t>Organisms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eukaryotic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protozoa,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fungi,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plants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animals.</a:t>
            </a:r>
            <a:endParaRPr sz="2400">
              <a:latin typeface="Calibri"/>
              <a:cs typeface="Calibri"/>
            </a:endParaRPr>
          </a:p>
          <a:p>
            <a:pPr marL="12700" marR="5080" indent="67945">
              <a:lnSpc>
                <a:spcPct val="200800"/>
              </a:lnSpc>
              <a:tabLst>
                <a:tab pos="7147559" algn="l"/>
              </a:tabLst>
            </a:pPr>
            <a:r>
              <a:rPr dirty="0" sz="2400">
                <a:latin typeface="Calibri"/>
                <a:cs typeface="Calibri"/>
              </a:rPr>
              <a:t>These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organisms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grouped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into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biological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domain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0">
                <a:latin typeface="Calibri"/>
                <a:cs typeface="Calibri"/>
              </a:rPr>
              <a:t>Eukaryota. </a:t>
            </a:r>
            <a:r>
              <a:rPr dirty="0" sz="2400">
                <a:latin typeface="Calibri"/>
                <a:cs typeface="Calibri"/>
              </a:rPr>
              <a:t>Eukaryotic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larger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complex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prokaryotic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cells,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found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Archaea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Bacteria,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other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two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domains</a:t>
            </a:r>
            <a:r>
              <a:rPr dirty="0" sz="2400" spc="-25">
                <a:latin typeface="Calibri"/>
                <a:cs typeface="Calibri"/>
              </a:rPr>
              <a:t> 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-10">
                <a:latin typeface="Calibri"/>
                <a:cs typeface="Calibri"/>
              </a:rPr>
              <a:t>life.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1043939"/>
            <a:ext cx="7905750" cy="41484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7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Characteristics</a:t>
            </a:r>
            <a:r>
              <a:rPr dirty="0" u="sng" sz="2700" spc="-9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7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7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7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Eukaryotic</a:t>
            </a:r>
            <a:r>
              <a:rPr dirty="0" u="sng" sz="27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7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Cells</a:t>
            </a:r>
            <a:endParaRPr sz="2700">
              <a:latin typeface="Calibri"/>
              <a:cs typeface="Calibri"/>
            </a:endParaRPr>
          </a:p>
          <a:p>
            <a:pPr marL="12700" marR="638175">
              <a:lnSpc>
                <a:spcPct val="100800"/>
              </a:lnSpc>
              <a:spcBef>
                <a:spcPts val="3195"/>
              </a:spcBef>
            </a:pPr>
            <a:r>
              <a:rPr dirty="0" sz="2700" spc="-10">
                <a:latin typeface="Calibri"/>
                <a:cs typeface="Calibri"/>
              </a:rPr>
              <a:t>Eukaryotic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cells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contain</a:t>
            </a:r>
            <a:r>
              <a:rPr dirty="0" sz="2700" spc="-4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variety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of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structures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called </a:t>
            </a:r>
            <a:r>
              <a:rPr dirty="0" sz="2700">
                <a:latin typeface="Calibri"/>
                <a:cs typeface="Calibri"/>
              </a:rPr>
              <a:t>organelles,</a:t>
            </a:r>
            <a:r>
              <a:rPr dirty="0" sz="2700" spc="-114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which</a:t>
            </a:r>
            <a:r>
              <a:rPr dirty="0" sz="2700" spc="-10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perform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various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functions</a:t>
            </a:r>
            <a:r>
              <a:rPr dirty="0" sz="2700" spc="-114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within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cell.</a:t>
            </a:r>
            <a:endParaRPr sz="2700">
              <a:latin typeface="Calibri"/>
              <a:cs typeface="Calibri"/>
            </a:endParaRPr>
          </a:p>
          <a:p>
            <a:pPr marL="12700" marR="5080" indent="77470">
              <a:lnSpc>
                <a:spcPct val="100400"/>
              </a:lnSpc>
              <a:spcBef>
                <a:spcPts val="3204"/>
              </a:spcBef>
            </a:pPr>
            <a:r>
              <a:rPr dirty="0" sz="2700">
                <a:latin typeface="Calibri"/>
                <a:cs typeface="Calibri"/>
              </a:rPr>
              <a:t>Examples</a:t>
            </a:r>
            <a:r>
              <a:rPr dirty="0" sz="2700" spc="-7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of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organelles</a:t>
            </a:r>
            <a:r>
              <a:rPr dirty="0" sz="2700" spc="-7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are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ribosomes,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which</a:t>
            </a:r>
            <a:r>
              <a:rPr dirty="0" sz="2700" spc="-65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make </a:t>
            </a:r>
            <a:r>
              <a:rPr dirty="0" sz="2700">
                <a:latin typeface="Calibri"/>
                <a:cs typeface="Calibri"/>
              </a:rPr>
              <a:t>proteins,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5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endoplasmic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reticulum,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which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sorts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and </a:t>
            </a:r>
            <a:r>
              <a:rPr dirty="0" sz="2700">
                <a:latin typeface="Calibri"/>
                <a:cs typeface="Calibri"/>
              </a:rPr>
              <a:t>packages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proteins,</a:t>
            </a:r>
            <a:r>
              <a:rPr dirty="0" sz="2700" spc="-8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and</a:t>
            </a:r>
            <a:r>
              <a:rPr dirty="0" sz="2700" spc="-4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mitochondria,</a:t>
            </a:r>
            <a:r>
              <a:rPr dirty="0" sz="2700" spc="-1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which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produce </a:t>
            </a:r>
            <a:r>
              <a:rPr dirty="0" sz="2700">
                <a:latin typeface="Calibri"/>
                <a:cs typeface="Calibri"/>
              </a:rPr>
              <a:t>the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energy</a:t>
            </a:r>
            <a:r>
              <a:rPr dirty="0" sz="2700" spc="-5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molecule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adenosine</a:t>
            </a:r>
            <a:r>
              <a:rPr dirty="0" sz="2700" spc="-8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tri-</a:t>
            </a:r>
            <a:r>
              <a:rPr dirty="0" sz="2700">
                <a:latin typeface="Calibri"/>
                <a:cs typeface="Calibri"/>
              </a:rPr>
              <a:t>phosphate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(ATP).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2775" y="906399"/>
            <a:ext cx="8343265" cy="4789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</a:pPr>
            <a:r>
              <a:rPr dirty="0" sz="2400">
                <a:latin typeface="Calibri"/>
                <a:cs typeface="Calibri"/>
              </a:rPr>
              <a:t>They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true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nucleus,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contains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genetic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material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dirty="0" sz="2400">
                <a:latin typeface="Calibri"/>
                <a:cs typeface="Calibri"/>
              </a:rPr>
              <a:t>DNA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surrounded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nuclear</a:t>
            </a:r>
            <a:r>
              <a:rPr dirty="0" sz="2400" spc="-10">
                <a:latin typeface="Calibri"/>
                <a:cs typeface="Calibri"/>
              </a:rPr>
              <a:t> envelope.</a:t>
            </a:r>
            <a:endParaRPr sz="2400">
              <a:latin typeface="Calibri"/>
              <a:cs typeface="Calibri"/>
            </a:endParaRPr>
          </a:p>
          <a:p>
            <a:pPr marL="12700" marR="182245">
              <a:lnSpc>
                <a:spcPct val="100400"/>
              </a:lnSpc>
              <a:spcBef>
                <a:spcPts val="2890"/>
              </a:spcBef>
            </a:pP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stabilized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given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physical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support </a:t>
            </a:r>
            <a:r>
              <a:rPr dirty="0" sz="2400">
                <a:latin typeface="Calibri"/>
                <a:cs typeface="Calibri"/>
              </a:rPr>
              <a:t>through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cytoskeleton,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involved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sending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signals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other.</a:t>
            </a:r>
            <a:endParaRPr sz="2400">
              <a:latin typeface="Calibri"/>
              <a:cs typeface="Calibri"/>
            </a:endParaRPr>
          </a:p>
          <a:p>
            <a:pPr marL="12700" marR="44450">
              <a:lnSpc>
                <a:spcPct val="100400"/>
              </a:lnSpc>
              <a:spcBef>
                <a:spcPts val="2890"/>
              </a:spcBef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eukaryotic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cytoskeleton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composed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mainly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three </a:t>
            </a:r>
            <a:r>
              <a:rPr dirty="0" sz="2400">
                <a:latin typeface="Calibri"/>
                <a:cs typeface="Calibri"/>
              </a:rPr>
              <a:t>types 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filaments: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microtubules,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microfilaments,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intermediate filaments.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gel-</a:t>
            </a:r>
            <a:r>
              <a:rPr dirty="0" sz="2400">
                <a:latin typeface="Calibri"/>
                <a:cs typeface="Calibri"/>
              </a:rPr>
              <a:t>like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substance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surrounds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400">
                <a:latin typeface="Calibri"/>
                <a:cs typeface="Calibri"/>
              </a:rPr>
              <a:t>called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cytosol.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6858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975677"/>
            <a:ext cx="8114030" cy="405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Plasma</a:t>
            </a:r>
            <a:r>
              <a:rPr dirty="0" u="sng" sz="24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Membrane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  <a:spcBef>
                <a:spcPts val="2905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(cell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membrane)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organelle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dirty="0" sz="2400" spc="-10">
                <a:latin typeface="Calibri"/>
                <a:cs typeface="Calibri"/>
              </a:rPr>
              <a:t>encapsulates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contents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 marL="12700" marR="5080" indent="67945">
              <a:lnSpc>
                <a:spcPct val="100400"/>
              </a:lnSpc>
              <a:spcBef>
                <a:spcPts val="2890"/>
              </a:spcBef>
            </a:pPr>
            <a:r>
              <a:rPr dirty="0" sz="2400">
                <a:latin typeface="Calibri"/>
                <a:cs typeface="Calibri"/>
              </a:rPr>
              <a:t>Apart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encapsulating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contents,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 </a:t>
            </a: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plays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vital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role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regulating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movement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substances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400">
              <a:latin typeface="Calibri"/>
              <a:cs typeface="Calibri"/>
            </a:endParaRPr>
          </a:p>
          <a:p>
            <a:pPr marL="12700" marR="584835">
              <a:lnSpc>
                <a:spcPts val="2860"/>
              </a:lnSpc>
            </a:pP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such,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actively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involved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such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both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passive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active transportation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cell.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575" y="1936749"/>
            <a:ext cx="8055609" cy="1861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70"/>
              </a:lnSpc>
              <a:spcBef>
                <a:spcPts val="105"/>
              </a:spcBef>
            </a:pPr>
            <a:r>
              <a:rPr dirty="0" sz="2400">
                <a:latin typeface="Calibri"/>
                <a:cs typeface="Calibri"/>
              </a:rPr>
              <a:t>These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processes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also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help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maintain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balance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even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when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dirty="0" sz="2400" spc="-10">
                <a:latin typeface="Calibri"/>
                <a:cs typeface="Calibri"/>
              </a:rPr>
              <a:t>conditions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outside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10">
                <a:latin typeface="Calibri"/>
                <a:cs typeface="Calibri"/>
              </a:rPr>
              <a:t> change.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2855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plasma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membrane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made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two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layers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phospholipids </a:t>
            </a:r>
            <a:r>
              <a:rPr dirty="0" sz="2400">
                <a:latin typeface="Calibri"/>
                <a:cs typeface="Calibri"/>
              </a:rPr>
              <a:t>(phospholipids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bilayer).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340" y="1292408"/>
            <a:ext cx="6982914" cy="3843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2024-12-30T10:57:00Z</dcterms:created>
  <dcterms:modified xsi:type="dcterms:W3CDTF">2024-12-30T10:57:00Z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2024-07-26T00:00:00Z</vt:filetime>
  </property>
  <property fmtid="{D5CDD505-2E9C-101B-9397-08002B2CF9AE}" pid="3" name="LastSaved">
    <vt:filetime>2024-12-30T00:00:00Z</vt:filetime>
  </property>
</Properties>
</file>